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8" r:id="rId11"/>
    <p:sldId id="267" r:id="rId12"/>
    <p:sldId id="273" r:id="rId13"/>
    <p:sldId id="264" r:id="rId14"/>
    <p:sldId id="270" r:id="rId15"/>
    <p:sldId id="272" r:id="rId16"/>
    <p:sldId id="271" r:id="rId17"/>
    <p:sldId id="265" r:id="rId18"/>
    <p:sldId id="266" r:id="rId19"/>
  </p:sldIdLst>
  <p:sldSz cx="14630400" cy="8229600"/>
  <p:notesSz cx="8229600" cy="146304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792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‹N°›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662563EA-E46C-BDA3-049D-4DE2EC2D4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>
            <a:extLst>
              <a:ext uri="{FF2B5EF4-FFF2-40B4-BE49-F238E27FC236}">
                <a16:creationId xmlns:a16="http://schemas.microsoft.com/office/drawing/2014/main" id="{8A59C472-F772-658B-5D77-469D4B0B9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>
            <a:extLst>
              <a:ext uri="{FF2B5EF4-FFF2-40B4-BE49-F238E27FC236}">
                <a16:creationId xmlns:a16="http://schemas.microsoft.com/office/drawing/2014/main" id="{41C963CC-F8D7-92E1-B84B-DF6C6A13D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>
            <a:extLst>
              <a:ext uri="{FF2B5EF4-FFF2-40B4-BE49-F238E27FC236}">
                <a16:creationId xmlns:a16="http://schemas.microsoft.com/office/drawing/2014/main" id="{7D656D58-F76E-A773-DD6F-2C906C2D1B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50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F4DF8FD3-049D-832A-4632-31AF71EE9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5ade065a_5_0:notes">
            <a:extLst>
              <a:ext uri="{FF2B5EF4-FFF2-40B4-BE49-F238E27FC236}">
                <a16:creationId xmlns:a16="http://schemas.microsoft.com/office/drawing/2014/main" id="{C8C28BB9-B87E-69BE-A052-E09F603F9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75ade065a_5_0:notes">
            <a:extLst>
              <a:ext uri="{FF2B5EF4-FFF2-40B4-BE49-F238E27FC236}">
                <a16:creationId xmlns:a16="http://schemas.microsoft.com/office/drawing/2014/main" id="{2255960B-A51F-EACA-468F-CF73B5CC8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75ade065a_5_0:notes">
            <a:extLst>
              <a:ext uri="{FF2B5EF4-FFF2-40B4-BE49-F238E27FC236}">
                <a16:creationId xmlns:a16="http://schemas.microsoft.com/office/drawing/2014/main" id="{B79A1CC1-6680-F844-7409-CF824C4455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70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5ade065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75ade065a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75ade065a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BB059C24-EA08-0799-E0C0-E96695800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5ade065a_5_0:notes">
            <a:extLst>
              <a:ext uri="{FF2B5EF4-FFF2-40B4-BE49-F238E27FC236}">
                <a16:creationId xmlns:a16="http://schemas.microsoft.com/office/drawing/2014/main" id="{B52B7183-B748-DD01-A7C8-CAC63FDD3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75ade065a_5_0:notes">
            <a:extLst>
              <a:ext uri="{FF2B5EF4-FFF2-40B4-BE49-F238E27FC236}">
                <a16:creationId xmlns:a16="http://schemas.microsoft.com/office/drawing/2014/main" id="{67EA976D-443F-867F-DC9C-EAE61DFCB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75ade065a_5_0:notes">
            <a:extLst>
              <a:ext uri="{FF2B5EF4-FFF2-40B4-BE49-F238E27FC236}">
                <a16:creationId xmlns:a16="http://schemas.microsoft.com/office/drawing/2014/main" id="{84F66A2E-664A-01B4-16D4-9CD24EC024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826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34EA3A2-C120-CF66-8639-BC310923C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5ade065a_5_0:notes">
            <a:extLst>
              <a:ext uri="{FF2B5EF4-FFF2-40B4-BE49-F238E27FC236}">
                <a16:creationId xmlns:a16="http://schemas.microsoft.com/office/drawing/2014/main" id="{6545C1EF-9315-DA72-92A5-3A1EA259A9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75ade065a_5_0:notes">
            <a:extLst>
              <a:ext uri="{FF2B5EF4-FFF2-40B4-BE49-F238E27FC236}">
                <a16:creationId xmlns:a16="http://schemas.microsoft.com/office/drawing/2014/main" id="{DDAE37A7-35B1-E14B-04BF-605AFFFFC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75ade065a_5_0:notes">
            <a:extLst>
              <a:ext uri="{FF2B5EF4-FFF2-40B4-BE49-F238E27FC236}">
                <a16:creationId xmlns:a16="http://schemas.microsoft.com/office/drawing/2014/main" id="{643AD13F-87C4-09F1-3B27-9DA6F794A2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0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399AD4CE-9A2A-FF0B-A69C-2E478028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5ade065a_5_0:notes">
            <a:extLst>
              <a:ext uri="{FF2B5EF4-FFF2-40B4-BE49-F238E27FC236}">
                <a16:creationId xmlns:a16="http://schemas.microsoft.com/office/drawing/2014/main" id="{9C8ACA6B-6011-0E48-654E-8035300282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3675ade065a_5_0:notes">
            <a:extLst>
              <a:ext uri="{FF2B5EF4-FFF2-40B4-BE49-F238E27FC236}">
                <a16:creationId xmlns:a16="http://schemas.microsoft.com/office/drawing/2014/main" id="{8A4B924D-0865-115C-7AD5-391E10959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75ade065a_5_0:notes">
            <a:extLst>
              <a:ext uri="{FF2B5EF4-FFF2-40B4-BE49-F238E27FC236}">
                <a16:creationId xmlns:a16="http://schemas.microsoft.com/office/drawing/2014/main" id="{965773CB-4A7B-52BA-76C5-94E5590F9B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085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698a0f947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698a0f9478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698a0f947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75ade065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75ade065a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3675ade065a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2A23F79-CD14-C1D2-E3A2-373268D3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>
            <a:extLst>
              <a:ext uri="{FF2B5EF4-FFF2-40B4-BE49-F238E27FC236}">
                <a16:creationId xmlns:a16="http://schemas.microsoft.com/office/drawing/2014/main" id="{0A395CF1-6650-2EFA-6103-C62A1C5F5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>
            <a:extLst>
              <a:ext uri="{FF2B5EF4-FFF2-40B4-BE49-F238E27FC236}">
                <a16:creationId xmlns:a16="http://schemas.microsoft.com/office/drawing/2014/main" id="{4CCC590A-4784-719E-A51F-614BD4B10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>
            <a:extLst>
              <a:ext uri="{FF2B5EF4-FFF2-40B4-BE49-F238E27FC236}">
                <a16:creationId xmlns:a16="http://schemas.microsoft.com/office/drawing/2014/main" id="{D6E07357-C9F0-BEE6-3A44-1DC64A0F6A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818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6376688" y="2665892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r>
              <a:rPr lang="en-US" sz="445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des Avis et </a:t>
            </a:r>
            <a:r>
              <a:rPr lang="en-US" sz="445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Alertes</a:t>
            </a:r>
            <a:r>
              <a:rPr lang="en-US" sz="445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ANSSI avec </a:t>
            </a:r>
            <a:r>
              <a:rPr lang="en-US" sz="445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Enrichissement</a:t>
            </a:r>
            <a:r>
              <a:rPr lang="en-US" sz="445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des CVE</a:t>
            </a:r>
            <a:endParaRPr sz="4450" b="0" i="0" u="none" strike="noStrike" cap="none" dirty="0">
              <a:latin typeface="+mj-lt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6280190" y="6204028"/>
            <a:ext cx="7652898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2857"/>
              </a:lnSpc>
              <a:buClr>
                <a:srgbClr val="39393C"/>
              </a:buClr>
              <a:buSzPts val="1750"/>
            </a:pPr>
            <a:r>
              <a:rPr lang="en-US"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Ilyes </a:t>
            </a:r>
            <a:r>
              <a:rPr lang="en-US" sz="175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Benahmed</a:t>
            </a:r>
            <a:r>
              <a:rPr lang="en-US"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, Edgar Brandenburg, Amour Raphaë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l, </a:t>
            </a:r>
            <a:r>
              <a:rPr lang="en-US" sz="175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Alassoeur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Mathieu</a:t>
            </a:r>
            <a:endParaRPr sz="1750" b="0" i="0" u="none" strike="noStrike" cap="none" dirty="0"/>
          </a:p>
        </p:txBody>
      </p:sp>
      <p:pic>
        <p:nvPicPr>
          <p:cNvPr id="51" name="Google Shape;51;p11" title="LOGO_EFREI-PRINT_EFREI-WE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955" y="557722"/>
            <a:ext cx="4013133" cy="122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 title="Sveagarden-1010--600x44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BREAKING: CISA Steps In to Keep CVE Services Alive - Cyber Defense Magazine">
            <a:extLst>
              <a:ext uri="{FF2B5EF4-FFF2-40B4-BE49-F238E27FC236}">
                <a16:creationId xmlns:a16="http://schemas.microsoft.com/office/drawing/2014/main" id="{0D128646-F5A1-0E6B-0B43-9FF6E4F60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1" r="26817"/>
          <a:stretch>
            <a:fillRect/>
          </a:stretch>
        </p:blipFill>
        <p:spPr bwMode="auto">
          <a:xfrm>
            <a:off x="-128694" y="0"/>
            <a:ext cx="545253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86F7A58-929B-A485-BCF2-B53A4DF5F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>
            <a:extLst>
              <a:ext uri="{FF2B5EF4-FFF2-40B4-BE49-F238E27FC236}">
                <a16:creationId xmlns:a16="http://schemas.microsoft.com/office/drawing/2014/main" id="{489FDE5C-0845-6967-7A55-D98E1759B9EE}"/>
              </a:ext>
            </a:extLst>
          </p:cNvPr>
          <p:cNvSpPr/>
          <p:nvPr/>
        </p:nvSpPr>
        <p:spPr>
          <a:xfrm>
            <a:off x="575548" y="452199"/>
            <a:ext cx="4459843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Analyse</a:t>
            </a:r>
            <a:endParaRPr sz="4000" b="0" i="0" u="none" strike="noStrike" cap="none" dirty="0">
              <a:latin typeface="+mn-lt"/>
            </a:endParaRPr>
          </a:p>
        </p:txBody>
      </p:sp>
      <p:pic>
        <p:nvPicPr>
          <p:cNvPr id="167" name="Google Shape;167;p18" title="Sveagarden-1010--600x446.jpg">
            <a:extLst>
              <a:ext uri="{FF2B5EF4-FFF2-40B4-BE49-F238E27FC236}">
                <a16:creationId xmlns:a16="http://schemas.microsoft.com/office/drawing/2014/main" id="{D895A48F-2AAA-2DE3-051D-F616F0A33B9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>
            <a:extLst>
              <a:ext uri="{FF2B5EF4-FFF2-40B4-BE49-F238E27FC236}">
                <a16:creationId xmlns:a16="http://schemas.microsoft.com/office/drawing/2014/main" id="{EC1A8E5F-200B-29E9-CDBF-B9A189949E20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1FB8F49-1F2A-27CA-F9DC-2E5ABE0A48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2938700" cy="29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 descr="Une image contenant texte, Tracé, diagramme, ligne&#10;&#10;Le contenu généré par l’IA peut être incorrect.">
            <a:extLst>
              <a:ext uri="{FF2B5EF4-FFF2-40B4-BE49-F238E27FC236}">
                <a16:creationId xmlns:a16="http://schemas.microsoft.com/office/drawing/2014/main" id="{E08D9C91-4F4B-51DD-0F7F-C9EFE86D0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642" y="1413897"/>
            <a:ext cx="9067016" cy="63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A9F0D906-7030-7973-87EC-D7DA006C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>
            <a:extLst>
              <a:ext uri="{FF2B5EF4-FFF2-40B4-BE49-F238E27FC236}">
                <a16:creationId xmlns:a16="http://schemas.microsoft.com/office/drawing/2014/main" id="{7D2CB4EC-E1CD-2A4A-D17E-C254F0F202D9}"/>
              </a:ext>
            </a:extLst>
          </p:cNvPr>
          <p:cNvSpPr/>
          <p:nvPr/>
        </p:nvSpPr>
        <p:spPr>
          <a:xfrm>
            <a:off x="575548" y="452199"/>
            <a:ext cx="4459843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Analyse</a:t>
            </a:r>
            <a:endParaRPr sz="4000" b="0" i="0" u="none" strike="noStrike" cap="none" dirty="0">
              <a:latin typeface="+mn-lt"/>
            </a:endParaRPr>
          </a:p>
        </p:txBody>
      </p:sp>
      <p:pic>
        <p:nvPicPr>
          <p:cNvPr id="167" name="Google Shape;167;p18" title="Sveagarden-1010--600x446.jpg">
            <a:extLst>
              <a:ext uri="{FF2B5EF4-FFF2-40B4-BE49-F238E27FC236}">
                <a16:creationId xmlns:a16="http://schemas.microsoft.com/office/drawing/2014/main" id="{4798E930-119D-BA85-6A3F-DEA56B7BCD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>
            <a:extLst>
              <a:ext uri="{FF2B5EF4-FFF2-40B4-BE49-F238E27FC236}">
                <a16:creationId xmlns:a16="http://schemas.microsoft.com/office/drawing/2014/main" id="{E2A05AF4-F28C-37D0-1CD6-2ED16F3CF893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0BA3BF7-61AB-CA20-61EF-CA71B15868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2938700" cy="29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" name="Image 2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47086568-474C-833A-CAC4-9A545DFF4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6" y="2152549"/>
            <a:ext cx="13386488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42313C2D-30ED-9A0C-6A39-035BE831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>
            <a:extLst>
              <a:ext uri="{FF2B5EF4-FFF2-40B4-BE49-F238E27FC236}">
                <a16:creationId xmlns:a16="http://schemas.microsoft.com/office/drawing/2014/main" id="{FDD0C250-DD77-1E7D-7117-7B4C45EA9222}"/>
              </a:ext>
            </a:extLst>
          </p:cNvPr>
          <p:cNvSpPr/>
          <p:nvPr/>
        </p:nvSpPr>
        <p:spPr>
          <a:xfrm>
            <a:off x="575548" y="452199"/>
            <a:ext cx="554238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32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endParaRPr sz="3200" b="0" i="0" u="none" strike="noStrike" cap="none" dirty="0">
              <a:latin typeface="+mj-lt"/>
            </a:endParaRPr>
          </a:p>
        </p:txBody>
      </p:sp>
      <p:pic>
        <p:nvPicPr>
          <p:cNvPr id="176" name="Google Shape;176;p19" title="Sveagarden-1010--600x446.jpg">
            <a:extLst>
              <a:ext uri="{FF2B5EF4-FFF2-40B4-BE49-F238E27FC236}">
                <a16:creationId xmlns:a16="http://schemas.microsoft.com/office/drawing/2014/main" id="{F559BB15-F4BD-93F0-29B9-0563F1915F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>
            <a:extLst>
              <a:ext uri="{FF2B5EF4-FFF2-40B4-BE49-F238E27FC236}">
                <a16:creationId xmlns:a16="http://schemas.microsoft.com/office/drawing/2014/main" id="{940B08E2-C490-5618-485E-9FE91B11919B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 descr="Une image contenant capture d’écran, texte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056F291E-6D70-086C-FE84-B58A2441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824" y="1459458"/>
            <a:ext cx="10952991" cy="63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3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575548" y="452199"/>
            <a:ext cx="554238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32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endParaRPr sz="3200" b="0" i="0" u="none" strike="noStrike" cap="none" dirty="0">
              <a:latin typeface="+mj-lt"/>
            </a:endParaRPr>
          </a:p>
        </p:txBody>
      </p:sp>
      <p:pic>
        <p:nvPicPr>
          <p:cNvPr id="176" name="Google Shape;176;p19" title="Sveagarden-1010--600x44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F4EDA5-F76F-0013-6037-0CA952733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096" y="1578280"/>
            <a:ext cx="9899304" cy="63397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CA486C3-3667-2279-6ABC-5DC48479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>
            <a:extLst>
              <a:ext uri="{FF2B5EF4-FFF2-40B4-BE49-F238E27FC236}">
                <a16:creationId xmlns:a16="http://schemas.microsoft.com/office/drawing/2014/main" id="{E5817415-9961-BF86-1740-694F4658A85C}"/>
              </a:ext>
            </a:extLst>
          </p:cNvPr>
          <p:cNvSpPr/>
          <p:nvPr/>
        </p:nvSpPr>
        <p:spPr>
          <a:xfrm>
            <a:off x="575548" y="452199"/>
            <a:ext cx="554238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32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endParaRPr sz="3200" b="0" i="0" u="none" strike="noStrike" cap="none" dirty="0">
              <a:latin typeface="+mj-lt"/>
            </a:endParaRPr>
          </a:p>
        </p:txBody>
      </p:sp>
      <p:pic>
        <p:nvPicPr>
          <p:cNvPr id="176" name="Google Shape;176;p19" title="Sveagarden-1010--600x446.jpg">
            <a:extLst>
              <a:ext uri="{FF2B5EF4-FFF2-40B4-BE49-F238E27FC236}">
                <a16:creationId xmlns:a16="http://schemas.microsoft.com/office/drawing/2014/main" id="{FAA9CDFD-2C65-B04E-C75B-A80E406D8B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>
            <a:extLst>
              <a:ext uri="{FF2B5EF4-FFF2-40B4-BE49-F238E27FC236}">
                <a16:creationId xmlns:a16="http://schemas.microsoft.com/office/drawing/2014/main" id="{C9774ED7-CF5A-AB75-A4E8-0D25B76365DC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41B342CF-4AAE-3E7C-E7C7-F1978FEE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80" y="1530982"/>
            <a:ext cx="10082447" cy="60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5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88238685-00EA-FFFA-F908-9AE39B40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>
            <a:extLst>
              <a:ext uri="{FF2B5EF4-FFF2-40B4-BE49-F238E27FC236}">
                <a16:creationId xmlns:a16="http://schemas.microsoft.com/office/drawing/2014/main" id="{EE023766-2D87-E376-408D-D35AE976E539}"/>
              </a:ext>
            </a:extLst>
          </p:cNvPr>
          <p:cNvSpPr/>
          <p:nvPr/>
        </p:nvSpPr>
        <p:spPr>
          <a:xfrm>
            <a:off x="575548" y="452199"/>
            <a:ext cx="554238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32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endParaRPr sz="3200" b="0" i="0" u="none" strike="noStrike" cap="none" dirty="0">
              <a:latin typeface="+mj-lt"/>
            </a:endParaRPr>
          </a:p>
        </p:txBody>
      </p:sp>
      <p:pic>
        <p:nvPicPr>
          <p:cNvPr id="176" name="Google Shape;176;p19" title="Sveagarden-1010--600x446.jpg">
            <a:extLst>
              <a:ext uri="{FF2B5EF4-FFF2-40B4-BE49-F238E27FC236}">
                <a16:creationId xmlns:a16="http://schemas.microsoft.com/office/drawing/2014/main" id="{61ACFE33-F206-22F9-3DD4-E89B8BA28C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>
            <a:extLst>
              <a:ext uri="{FF2B5EF4-FFF2-40B4-BE49-F238E27FC236}">
                <a16:creationId xmlns:a16="http://schemas.microsoft.com/office/drawing/2014/main" id="{F9517CCE-F600-AFC0-0377-AE355092594F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C5641D0A-C2B2-9994-7DDB-1B60AF63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767" y="1599332"/>
            <a:ext cx="12266865" cy="60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3140257D-8EDE-5042-699B-88EF43CD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>
            <a:extLst>
              <a:ext uri="{FF2B5EF4-FFF2-40B4-BE49-F238E27FC236}">
                <a16:creationId xmlns:a16="http://schemas.microsoft.com/office/drawing/2014/main" id="{74AFEE2A-E574-7F25-EF37-F2436BD13EDB}"/>
              </a:ext>
            </a:extLst>
          </p:cNvPr>
          <p:cNvSpPr/>
          <p:nvPr/>
        </p:nvSpPr>
        <p:spPr>
          <a:xfrm>
            <a:off x="575548" y="452199"/>
            <a:ext cx="554238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32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32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Analyse</a:t>
            </a:r>
            <a:endParaRPr sz="3200" b="0" i="0" u="none" strike="noStrike" cap="none" dirty="0">
              <a:latin typeface="+mj-lt"/>
            </a:endParaRPr>
          </a:p>
        </p:txBody>
      </p:sp>
      <p:pic>
        <p:nvPicPr>
          <p:cNvPr id="176" name="Google Shape;176;p19" title="Sveagarden-1010--600x446.jpg">
            <a:extLst>
              <a:ext uri="{FF2B5EF4-FFF2-40B4-BE49-F238E27FC236}">
                <a16:creationId xmlns:a16="http://schemas.microsoft.com/office/drawing/2014/main" id="{AE920441-419A-B127-44F3-D0270A72EE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>
            <a:extLst>
              <a:ext uri="{FF2B5EF4-FFF2-40B4-BE49-F238E27FC236}">
                <a16:creationId xmlns:a16="http://schemas.microsoft.com/office/drawing/2014/main" id="{7DD811DC-B386-20E4-AA75-4D7561ED6578}"/>
              </a:ext>
            </a:extLst>
          </p:cNvPr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diagramme, ligne, Parallèle&#10;&#10;Le contenu généré par l’IA peut être incorrect.">
            <a:extLst>
              <a:ext uri="{FF2B5EF4-FFF2-40B4-BE49-F238E27FC236}">
                <a16:creationId xmlns:a16="http://schemas.microsoft.com/office/drawing/2014/main" id="{0FBC4977-DCD6-A56B-0561-BEA016AE2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753" y="1261052"/>
            <a:ext cx="10588563" cy="66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1983040" y="463617"/>
            <a:ext cx="10286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Machine Learning sur les Données CVE</a:t>
            </a:r>
            <a:endParaRPr sz="4000" b="0" i="0" u="none" strike="noStrike" cap="none" dirty="0">
              <a:latin typeface="+mj-lt"/>
            </a:endParaRPr>
          </a:p>
        </p:txBody>
      </p:sp>
      <p:pic>
        <p:nvPicPr>
          <p:cNvPr id="186" name="Google Shape;186;p20" title="Sveagarden-1010--600x44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709350"/>
            <a:ext cx="1679025" cy="4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12864700" y="7924800"/>
            <a:ext cx="1679100" cy="2415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BB6BFA-1219-DFF4-867C-F049BBE6F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22" y="4487965"/>
            <a:ext cx="5929308" cy="355758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54049-C499-418A-2A5E-ADF91BAA1E7A}"/>
              </a:ext>
            </a:extLst>
          </p:cNvPr>
          <p:cNvSpPr txBox="1"/>
          <p:nvPr/>
        </p:nvSpPr>
        <p:spPr>
          <a:xfrm>
            <a:off x="164461" y="1480144"/>
            <a:ext cx="6269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Nous avons entraîné un modèle de classification supervisée (`</a:t>
            </a:r>
            <a:r>
              <a:rPr lang="fr-FR" altLang="fr-FR" sz="2000" dirty="0" err="1">
                <a:solidFill>
                  <a:schemeClr val="tx1"/>
                </a:solidFill>
                <a:latin typeface="JetBrains Mono"/>
              </a:rPr>
              <a:t>LogisticRegression</a:t>
            </a: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`) pour prédire le niveau de gravité d’une vulnérabilité (`Base </a:t>
            </a:r>
            <a:r>
              <a:rPr lang="fr-FR" altLang="fr-FR" sz="2000" dirty="0" err="1">
                <a:solidFill>
                  <a:schemeClr val="tx1"/>
                </a:solidFill>
                <a:latin typeface="JetBrains Mono"/>
              </a:rPr>
              <a:t>Severity</a:t>
            </a: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`) à partir des caractéristiques suivantes :</a:t>
            </a:r>
            <a:br>
              <a:rPr lang="fr-FR" altLang="fr-FR" sz="2000" dirty="0">
                <a:solidFill>
                  <a:schemeClr val="tx1"/>
                </a:solidFill>
                <a:latin typeface="JetBrains Mono"/>
              </a:rPr>
            </a:br>
            <a:br>
              <a:rPr lang="fr-FR" altLang="fr-FR" sz="2000" dirty="0">
                <a:solidFill>
                  <a:schemeClr val="tx1"/>
                </a:solidFill>
                <a:latin typeface="JetBrains Mono"/>
              </a:rPr>
            </a:b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- Score CVSS (gravité théorique),</a:t>
            </a:r>
            <a:br>
              <a:rPr lang="fr-FR" altLang="fr-FR" sz="2000" dirty="0">
                <a:solidFill>
                  <a:schemeClr val="tx1"/>
                </a:solidFill>
                <a:latin typeface="JetBrains Mono"/>
              </a:rPr>
            </a:b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- Score EPSS (probabilité d’exploitation),</a:t>
            </a:r>
            <a:br>
              <a:rPr lang="fr-FR" altLang="fr-FR" sz="2000" dirty="0">
                <a:solidFill>
                  <a:schemeClr val="tx1"/>
                </a:solidFill>
                <a:latin typeface="JetBrains Mono"/>
              </a:rPr>
            </a:b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- Type CWE (type de faille),</a:t>
            </a:r>
            <a:br>
              <a:rPr lang="fr-FR" altLang="fr-FR" sz="2000" dirty="0">
                <a:solidFill>
                  <a:schemeClr val="tx1"/>
                </a:solidFill>
                <a:latin typeface="JetBrains Mono"/>
              </a:rPr>
            </a:br>
            <a:r>
              <a:rPr lang="fr-FR" altLang="fr-FR" sz="2000" dirty="0">
                <a:solidFill>
                  <a:schemeClr val="tx1"/>
                </a:solidFill>
                <a:latin typeface="JetBrains Mono"/>
              </a:rPr>
              <a:t>- Éditeur du logiciel concerné.</a:t>
            </a:r>
            <a:endParaRPr lang="fr-FR" altLang="fr-FR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27070C-880D-2414-A524-207DC72671D4}"/>
              </a:ext>
            </a:extLst>
          </p:cNvPr>
          <p:cNvCxnSpPr/>
          <p:nvPr/>
        </p:nvCxnSpPr>
        <p:spPr>
          <a:xfrm>
            <a:off x="6578417" y="1401203"/>
            <a:ext cx="0" cy="653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93D31E36-5DA6-385B-A35A-3CD99BAB3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794" y="4373094"/>
            <a:ext cx="3105541" cy="258532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B17D917-B68A-57AF-602B-31DC0FFAD202}"/>
              </a:ext>
            </a:extLst>
          </p:cNvPr>
          <p:cNvSpPr txBox="1"/>
          <p:nvPr/>
        </p:nvSpPr>
        <p:spPr>
          <a:xfrm>
            <a:off x="6821819" y="1480144"/>
            <a:ext cx="75914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Nous avons ensuite appliqué un algorithme de clustering (`</a:t>
            </a:r>
            <a:r>
              <a:rPr lang="fr-FR" sz="1800" dirty="0" err="1"/>
              <a:t>KMeans</a:t>
            </a:r>
            <a:r>
              <a:rPr lang="fr-FR" sz="1800" dirty="0"/>
              <a:t>`) sur les variables numériques (CVSS, EPSS) pour regrouper automatiquement les vulnérabilités selon leur profil de risque. Chaque CVE a été assignée à un cluster, évalué à l’aide du score silhouette.</a:t>
            </a:r>
          </a:p>
          <a:p>
            <a:endParaRPr lang="fr-FR" sz="1800" dirty="0"/>
          </a:p>
          <a:p>
            <a:r>
              <a:rPr lang="fr-FR" sz="1800" dirty="0"/>
              <a:t>Cela permet de :</a:t>
            </a:r>
          </a:p>
          <a:p>
            <a:r>
              <a:rPr lang="fr-FR" sz="1800" dirty="0"/>
              <a:t>- Repérer des familles de vulnérabilités similaires,</a:t>
            </a:r>
          </a:p>
          <a:p>
            <a:r>
              <a:rPr lang="fr-FR" sz="1800" dirty="0"/>
              <a:t>- Prioriser les CVE à haut risque,</a:t>
            </a:r>
          </a:p>
          <a:p>
            <a:r>
              <a:rPr lang="fr-FR" sz="1800" dirty="0"/>
              <a:t>- Mieux visualiser la répartition des menaces.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B1470A-AEC7-753E-47E8-7C45B61A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090" y="4166472"/>
            <a:ext cx="6466709" cy="38577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6134695" y="922377"/>
            <a:ext cx="6369606" cy="57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600"/>
              <a:buFont typeface="Playfair Display"/>
              <a:buNone/>
            </a:pPr>
            <a:r>
              <a:rPr lang="en-US" sz="360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Système d'Alerte Personnalisé</a:t>
            </a:r>
            <a:endParaRPr sz="3600" b="0" i="0" u="none" strike="noStrike" cap="none"/>
          </a:p>
        </p:txBody>
      </p:sp>
      <p:sp>
        <p:nvSpPr>
          <p:cNvPr id="194" name="Google Shape;194;p21"/>
          <p:cNvSpPr/>
          <p:nvPr/>
        </p:nvSpPr>
        <p:spPr>
          <a:xfrm>
            <a:off x="6343055" y="1779032"/>
            <a:ext cx="22860" cy="5528072"/>
          </a:xfrm>
          <a:prstGeom prst="roundRect">
            <a:avLst>
              <a:gd name="adj" fmla="val 121550"/>
            </a:avLst>
          </a:prstGeom>
          <a:solidFill>
            <a:srgbClr val="C6C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6528554" y="1975961"/>
            <a:ext cx="555665" cy="22860"/>
          </a:xfrm>
          <a:prstGeom prst="roundRect">
            <a:avLst>
              <a:gd name="adj" fmla="val 121550"/>
            </a:avLst>
          </a:prstGeom>
          <a:solidFill>
            <a:srgbClr val="C6C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134695" y="1779032"/>
            <a:ext cx="416719" cy="41671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6204168" y="1813739"/>
            <a:ext cx="277773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50"/>
              <a:buFont typeface="Playfair Display"/>
              <a:buNone/>
            </a:pPr>
            <a:r>
              <a:rPr lang="en-US" sz="21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2150" b="0" i="0" u="none" strike="noStrike" cap="none"/>
          </a:p>
        </p:txBody>
      </p:sp>
      <p:sp>
        <p:nvSpPr>
          <p:cNvPr id="198" name="Google Shape;198;p21"/>
          <p:cNvSpPr/>
          <p:nvPr/>
        </p:nvSpPr>
        <p:spPr>
          <a:xfrm>
            <a:off x="7269242" y="1842611"/>
            <a:ext cx="2382917" cy="28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00"/>
              <a:buFont typeface="Playfair Display"/>
              <a:buNone/>
            </a:pPr>
            <a:r>
              <a:rPr lang="en-US" sz="18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Définition des critères</a:t>
            </a:r>
            <a:endParaRPr sz="1800" b="0" i="0" u="none" strike="noStrike" cap="none"/>
          </a:p>
        </p:txBody>
      </p:sp>
      <p:sp>
        <p:nvSpPr>
          <p:cNvPr id="199" name="Google Shape;199;p21"/>
          <p:cNvSpPr/>
          <p:nvPr/>
        </p:nvSpPr>
        <p:spPr>
          <a:xfrm>
            <a:off x="6528554" y="3106817"/>
            <a:ext cx="555665" cy="22860"/>
          </a:xfrm>
          <a:prstGeom prst="roundRect">
            <a:avLst>
              <a:gd name="adj" fmla="val 121550"/>
            </a:avLst>
          </a:prstGeom>
          <a:solidFill>
            <a:srgbClr val="C6C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6134695" y="2909888"/>
            <a:ext cx="416719" cy="41671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6204168" y="2944594"/>
            <a:ext cx="277773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50"/>
              <a:buFont typeface="Playfair Display"/>
              <a:buNone/>
            </a:pPr>
            <a:r>
              <a:rPr lang="en-US" sz="21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2150" b="0" i="0" u="none" strike="noStrike" cap="none"/>
          </a:p>
        </p:txBody>
      </p:sp>
      <p:sp>
        <p:nvSpPr>
          <p:cNvPr id="202" name="Google Shape;202;p21"/>
          <p:cNvSpPr/>
          <p:nvPr/>
        </p:nvSpPr>
        <p:spPr>
          <a:xfrm>
            <a:off x="7269242" y="2973467"/>
            <a:ext cx="3975140" cy="28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00"/>
              <a:buFont typeface="Playfair Display"/>
              <a:buNone/>
            </a:pPr>
            <a:r>
              <a:rPr lang="en-US" sz="18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Détection des vulnérabilités critiques</a:t>
            </a:r>
            <a:endParaRPr sz="1800" b="0" i="0" u="none" strike="noStrike" cap="none"/>
          </a:p>
        </p:txBody>
      </p:sp>
      <p:sp>
        <p:nvSpPr>
          <p:cNvPr id="203" name="Google Shape;203;p21"/>
          <p:cNvSpPr/>
          <p:nvPr/>
        </p:nvSpPr>
        <p:spPr>
          <a:xfrm>
            <a:off x="6528554" y="4237673"/>
            <a:ext cx="555665" cy="22860"/>
          </a:xfrm>
          <a:prstGeom prst="roundRect">
            <a:avLst>
              <a:gd name="adj" fmla="val 121550"/>
            </a:avLst>
          </a:prstGeom>
          <a:solidFill>
            <a:srgbClr val="C6C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134695" y="4040743"/>
            <a:ext cx="416719" cy="41671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6204168" y="4075450"/>
            <a:ext cx="277773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50"/>
              <a:buFont typeface="Playfair Display"/>
              <a:buNone/>
            </a:pPr>
            <a:r>
              <a:rPr lang="en-US" sz="21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2150" b="0" i="0" u="none" strike="noStrike" cap="none"/>
          </a:p>
        </p:txBody>
      </p:sp>
      <p:sp>
        <p:nvSpPr>
          <p:cNvPr id="206" name="Google Shape;206;p21"/>
          <p:cNvSpPr/>
          <p:nvPr/>
        </p:nvSpPr>
        <p:spPr>
          <a:xfrm>
            <a:off x="7269242" y="4104323"/>
            <a:ext cx="2384941" cy="28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00"/>
              <a:buFont typeface="Playfair Display"/>
              <a:buNone/>
            </a:pPr>
            <a:r>
              <a:rPr lang="en-US" sz="18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Génération des alertes</a:t>
            </a:r>
            <a:endParaRPr sz="1800" b="0" i="0" u="none" strike="noStrike" cap="none"/>
          </a:p>
        </p:txBody>
      </p:sp>
      <p:sp>
        <p:nvSpPr>
          <p:cNvPr id="207" name="Google Shape;207;p21"/>
          <p:cNvSpPr/>
          <p:nvPr/>
        </p:nvSpPr>
        <p:spPr>
          <a:xfrm>
            <a:off x="6528554" y="6743581"/>
            <a:ext cx="555665" cy="22860"/>
          </a:xfrm>
          <a:prstGeom prst="roundRect">
            <a:avLst>
              <a:gd name="adj" fmla="val 121550"/>
            </a:avLst>
          </a:prstGeom>
          <a:solidFill>
            <a:srgbClr val="C6C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6134695" y="6546652"/>
            <a:ext cx="416719" cy="416719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6204168" y="6581358"/>
            <a:ext cx="277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50"/>
              <a:buFont typeface="Playfair Display"/>
              <a:buNone/>
            </a:pPr>
            <a:r>
              <a:rPr lang="en-US" sz="21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2150" b="0" i="0" u="none" strike="noStrike" cap="none"/>
          </a:p>
        </p:txBody>
      </p:sp>
      <p:sp>
        <p:nvSpPr>
          <p:cNvPr id="210" name="Google Shape;210;p21"/>
          <p:cNvSpPr/>
          <p:nvPr/>
        </p:nvSpPr>
        <p:spPr>
          <a:xfrm>
            <a:off x="7269242" y="6610231"/>
            <a:ext cx="2315528" cy="28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00"/>
              <a:buFont typeface="Playfair Display"/>
              <a:buNone/>
            </a:pPr>
            <a:r>
              <a:rPr lang="en-US" sz="18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Envoi par mail</a:t>
            </a:r>
            <a:endParaRPr sz="1800" b="0" i="0" u="none" strike="noStrike" cap="none"/>
          </a:p>
        </p:txBody>
      </p:sp>
      <p:pic>
        <p:nvPicPr>
          <p:cNvPr id="211" name="Google Shape;211;p21" title="st,small,507x507-pad,600x600,f8f8f8.u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5563"/>
            <a:ext cx="571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 title="695f173c3bd226c9406e79af59d9a996-760x50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550" y="4637913"/>
            <a:ext cx="2590557" cy="17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9711100" y="5156650"/>
            <a:ext cx="2382900" cy="57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9652151" y="4735125"/>
            <a:ext cx="2734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“windows” “moodle” “youtube”</a:t>
            </a:r>
            <a:endParaRPr sz="1450" b="0" i="0" u="none" strike="noStrike" cap="none"/>
          </a:p>
        </p:txBody>
      </p:sp>
      <p:pic>
        <p:nvPicPr>
          <p:cNvPr id="215" name="Google Shape;215;p21" title="5593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4303" y="4637925"/>
            <a:ext cx="1427300" cy="1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title="imag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2151" y="6245350"/>
            <a:ext cx="3809250" cy="198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title="Sveagarden-1010--600x44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73100" y="7673875"/>
            <a:ext cx="1170600" cy="4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/>
          <p:nvPr/>
        </p:nvSpPr>
        <p:spPr>
          <a:xfrm>
            <a:off x="13461400" y="7520150"/>
            <a:ext cx="1082400" cy="6462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/>
        </p:nvSpPr>
        <p:spPr>
          <a:xfrm>
            <a:off x="5541600" y="555725"/>
            <a:ext cx="35472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Sommaire</a:t>
            </a:r>
            <a:endParaRPr sz="5000" b="1"/>
          </a:p>
        </p:txBody>
      </p:sp>
      <p:pic>
        <p:nvPicPr>
          <p:cNvPr id="60" name="Google Shape;60;p12" title="Sveagarden-1010--600x44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175" y="7134975"/>
            <a:ext cx="1679025" cy="995750"/>
          </a:xfrm>
          <a:prstGeom prst="rect">
            <a:avLst/>
          </a:prstGeom>
          <a:noFill/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" name="Google Shape;61;p12"/>
          <p:cNvSpPr txBox="1"/>
          <p:nvPr/>
        </p:nvSpPr>
        <p:spPr>
          <a:xfrm>
            <a:off x="652275" y="2263571"/>
            <a:ext cx="57111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Contexte</a:t>
            </a: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Enjeux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Méthodologie</a:t>
            </a: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d'Extraction</a:t>
            </a: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des Donnée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Enrichissement</a:t>
            </a: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des Données CVE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Consolidation des données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800"/>
              <a:buFont typeface="Playfair Display"/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8081850" y="2241974"/>
            <a:ext cx="54627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Système de Notation des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Vulnérabilités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Machine Learning sur les Données CVE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Système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d'Alerte</a:t>
            </a: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Personnalisé</a:t>
            </a: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01014"/>
              </a:solidFill>
              <a:latin typeface="+mj-lt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Conclusion et </a:t>
            </a:r>
            <a:r>
              <a:rPr lang="en-US" sz="2400" b="1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limite</a:t>
            </a:r>
            <a:endParaRPr sz="2400" dirty="0">
              <a:latin typeface="+mj-lt"/>
            </a:endParaRPr>
          </a:p>
        </p:txBody>
      </p:sp>
      <p:cxnSp>
        <p:nvCxnSpPr>
          <p:cNvPr id="63" name="Google Shape;63;p12"/>
          <p:cNvCxnSpPr/>
          <p:nvPr/>
        </p:nvCxnSpPr>
        <p:spPr>
          <a:xfrm>
            <a:off x="7056149" y="2548050"/>
            <a:ext cx="0" cy="313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821390" y="6835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Contexte</a:t>
            </a:r>
            <a:r>
              <a:rPr lang="en-US" sz="445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445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Enjeux</a:t>
            </a:r>
            <a:endParaRPr sz="4450" b="0" i="0" u="none" strike="noStrike" cap="none" dirty="0">
              <a:latin typeface="+mj-lt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1368553" y="242047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00"/>
              <a:buFont typeface="Playfair Display"/>
              <a:buNone/>
            </a:pPr>
            <a:r>
              <a:rPr lang="en-US" sz="22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Rôle</a:t>
            </a:r>
            <a:r>
              <a:rPr lang="en-US" sz="22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 </a:t>
            </a:r>
            <a:r>
              <a:rPr lang="en-US" sz="22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l'ANSSI</a:t>
            </a:r>
            <a:endParaRPr sz="2200" b="0" i="0" u="none" strike="noStrike" cap="none" dirty="0"/>
          </a:p>
        </p:txBody>
      </p:sp>
      <p:sp>
        <p:nvSpPr>
          <p:cNvPr id="72" name="Google Shape;72;p13"/>
          <p:cNvSpPr/>
          <p:nvPr/>
        </p:nvSpPr>
        <p:spPr>
          <a:xfrm>
            <a:off x="7402471" y="242047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 actuelles</a:t>
            </a:r>
            <a:endParaRPr sz="2200" b="0" i="0" u="none" strike="noStrike" cap="none"/>
          </a:p>
        </p:txBody>
      </p:sp>
      <p:sp>
        <p:nvSpPr>
          <p:cNvPr id="73" name="Google Shape;73;p13"/>
          <p:cNvSpPr/>
          <p:nvPr/>
        </p:nvSpPr>
        <p:spPr>
          <a:xfrm>
            <a:off x="7402471" y="29243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200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Contrairement</a:t>
            </a:r>
            <a:r>
              <a:rPr lang="en-US" sz="200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au NIST </a:t>
            </a:r>
            <a:r>
              <a:rPr lang="en-US" sz="200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américain</a:t>
            </a:r>
            <a:r>
              <a:rPr lang="en-US" sz="200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l'ANSSI</a:t>
            </a:r>
            <a:r>
              <a:rPr lang="en-US" sz="200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ne propose pas:</a:t>
            </a:r>
            <a:endParaRPr sz="2000" b="0" i="0" u="none" strike="noStrike" cap="none" dirty="0"/>
          </a:p>
        </p:txBody>
      </p:sp>
      <p:pic>
        <p:nvPicPr>
          <p:cNvPr id="74" name="Google Shape;74;p13" title="ANSSI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363" y="3851050"/>
            <a:ext cx="2108676" cy="210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 title="no-mobile-api-keys-fccd9130ea8ac33c6e7b4cd9e416076442875cd6651be507bc1c15f04fc8f812.jpg"/>
          <p:cNvPicPr preferRelativeResize="0"/>
          <p:nvPr/>
        </p:nvPicPr>
        <p:blipFill rotWithShape="1">
          <a:blip r:embed="rId4">
            <a:alphaModFix/>
          </a:blip>
          <a:srcRect l="13539" t="13994" r="57286" b="24330"/>
          <a:stretch/>
        </p:blipFill>
        <p:spPr>
          <a:xfrm>
            <a:off x="7818700" y="3975050"/>
            <a:ext cx="117424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title="Alerte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6950" y="4044413"/>
            <a:ext cx="1978050" cy="9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 title="pngtree-prohibition-sign-transparent-png-image_629151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7426" y="3397074"/>
            <a:ext cx="2397100" cy="23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 title="Sveagarden-1010--600x44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/>
        </p:nvSpPr>
        <p:spPr>
          <a:xfrm>
            <a:off x="951475" y="6657000"/>
            <a:ext cx="10151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Objectif </a:t>
            </a:r>
            <a:r>
              <a:rPr lang="en-US" sz="2400" dirty="0"/>
              <a:t>: </a:t>
            </a:r>
            <a:r>
              <a:rPr lang="en-US" sz="2400" dirty="0" err="1"/>
              <a:t>Automatiser</a:t>
            </a:r>
            <a:r>
              <a:rPr lang="en-US" sz="2400" dirty="0"/>
              <a:t> la </a:t>
            </a:r>
            <a:r>
              <a:rPr lang="en-US" sz="2400" dirty="0" err="1"/>
              <a:t>collecte</a:t>
            </a:r>
            <a:r>
              <a:rPr lang="en-US" sz="2400" dirty="0"/>
              <a:t>, </a:t>
            </a:r>
            <a:r>
              <a:rPr lang="en-US" sz="2400" dirty="0" err="1"/>
              <a:t>l'enrichissement</a:t>
            </a:r>
            <a:r>
              <a:rPr lang="en-US" sz="2400" dirty="0"/>
              <a:t> et </a:t>
            </a:r>
            <a:r>
              <a:rPr lang="en-US" sz="2400" dirty="0" err="1"/>
              <a:t>l’analyse</a:t>
            </a:r>
            <a:r>
              <a:rPr lang="en-US" sz="2400" dirty="0"/>
              <a:t> des </a:t>
            </a:r>
            <a:r>
              <a:rPr lang="en-US" sz="2400" dirty="0" err="1"/>
              <a:t>alertes</a:t>
            </a:r>
            <a:r>
              <a:rPr lang="en-US" sz="2400" dirty="0"/>
              <a:t> ANSSI </a:t>
            </a:r>
            <a:r>
              <a:rPr lang="en-US" sz="2400" dirty="0" err="1"/>
              <a:t>afin</a:t>
            </a:r>
            <a:r>
              <a:rPr lang="en-US" sz="2400" dirty="0"/>
              <a:t> </a:t>
            </a:r>
            <a:r>
              <a:rPr lang="en-US" sz="2400" dirty="0" err="1"/>
              <a:t>d’aider</a:t>
            </a:r>
            <a:r>
              <a:rPr lang="en-US" sz="2400" dirty="0"/>
              <a:t> les </a:t>
            </a:r>
            <a:r>
              <a:rPr lang="en-US" sz="2400" dirty="0" err="1"/>
              <a:t>organisations</a:t>
            </a:r>
            <a:r>
              <a:rPr lang="en-US" sz="2400" dirty="0"/>
              <a:t> à </a:t>
            </a:r>
            <a:r>
              <a:rPr lang="en-US" sz="2400" dirty="0" err="1"/>
              <a:t>prioriser</a:t>
            </a:r>
            <a:r>
              <a:rPr lang="en-US" sz="2400" dirty="0"/>
              <a:t> </a:t>
            </a:r>
            <a:r>
              <a:rPr lang="en-US" sz="2400" dirty="0" err="1"/>
              <a:t>leur</a:t>
            </a:r>
            <a:r>
              <a:rPr lang="en-US" sz="2400" dirty="0"/>
              <a:t> </a:t>
            </a:r>
            <a:r>
              <a:rPr lang="en-US" sz="2400" dirty="0" err="1"/>
              <a:t>sécurité</a:t>
            </a:r>
            <a:endParaRPr sz="2400" dirty="0"/>
          </a:p>
        </p:txBody>
      </p:sp>
      <p:sp>
        <p:nvSpPr>
          <p:cNvPr id="81" name="Google Shape;81;p13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1285775" y="2864525"/>
            <a:ext cx="5268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L’ANSSI </a:t>
            </a:r>
            <a:r>
              <a:rPr lang="en-US" sz="2000" dirty="0" err="1"/>
              <a:t>publie</a:t>
            </a:r>
            <a:r>
              <a:rPr lang="en-US" sz="2000" dirty="0"/>
              <a:t> des </a:t>
            </a:r>
            <a:r>
              <a:rPr lang="en-US" sz="2000" dirty="0" err="1"/>
              <a:t>alertes</a:t>
            </a:r>
            <a:r>
              <a:rPr lang="en-US" sz="2000" dirty="0"/>
              <a:t> pour </a:t>
            </a:r>
            <a:r>
              <a:rPr lang="en-US" sz="2000" dirty="0" err="1"/>
              <a:t>permettre</a:t>
            </a:r>
            <a:r>
              <a:rPr lang="en-US" sz="2000" dirty="0"/>
              <a:t> aux </a:t>
            </a:r>
            <a:r>
              <a:rPr lang="en-US" sz="2000" dirty="0" err="1"/>
              <a:t>utilisateur</a:t>
            </a:r>
            <a:r>
              <a:rPr lang="en-US" sz="2000" dirty="0"/>
              <a:t> de </a:t>
            </a:r>
            <a:r>
              <a:rPr lang="en-US" sz="2000" dirty="0" err="1"/>
              <a:t>réagir</a:t>
            </a:r>
            <a:r>
              <a:rPr lang="en-US" sz="2000" dirty="0"/>
              <a:t> </a:t>
            </a:r>
            <a:r>
              <a:rPr lang="en-US" sz="2000" dirty="0" err="1"/>
              <a:t>rapidement</a:t>
            </a:r>
            <a:r>
              <a:rPr lang="en-US" sz="1800" dirty="0"/>
              <a:t> </a:t>
            </a:r>
            <a:endParaRPr sz="1800" dirty="0"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68750" y="3718800"/>
            <a:ext cx="1896251" cy="175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3"/>
          <p:cNvCxnSpPr/>
          <p:nvPr/>
        </p:nvCxnSpPr>
        <p:spPr>
          <a:xfrm>
            <a:off x="6492000" y="2644975"/>
            <a:ext cx="11700" cy="21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2855034" y="526316"/>
            <a:ext cx="9227018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36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Méthodologie</a:t>
            </a:r>
            <a:r>
              <a:rPr lang="en-US" sz="36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3600" b="1" i="0" u="none" strike="noStrike" cap="none" dirty="0" err="1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d'Extraction</a:t>
            </a:r>
            <a:r>
              <a:rPr lang="en-US" sz="3600" b="1" i="0" u="none" strike="noStrike" cap="none" dirty="0">
                <a:solidFill>
                  <a:srgbClr val="101014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des Données</a:t>
            </a:r>
            <a:endParaRPr sz="3600" b="0" i="0" u="none" strike="noStrike" cap="none" dirty="0">
              <a:latin typeface="+mj-lt"/>
            </a:endParaRPr>
          </a:p>
        </p:txBody>
      </p:sp>
      <p:pic>
        <p:nvPicPr>
          <p:cNvPr id="91" name="Google Shape;91;p14" title="773c0489-b534-4d76-9b00-e916e1e8c19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50" y="2213376"/>
            <a:ext cx="4736151" cy="47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1371025" y="1751725"/>
            <a:ext cx="49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Loop qui cherche les nouvelles alertes/avis RSS</a:t>
            </a:r>
            <a:endParaRPr sz="1750" b="0" i="0" u="none" strike="noStrike" cap="none"/>
          </a:p>
        </p:txBody>
      </p:sp>
      <p:pic>
        <p:nvPicPr>
          <p:cNvPr id="93" name="Google Shape;93;p14" title="5d654756-383b-48a9-a02f-83633019377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325" y="2213375"/>
            <a:ext cx="4832100" cy="47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8509425" y="1751729"/>
            <a:ext cx="4233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les nouveau </a:t>
            </a:r>
            <a:r>
              <a:rPr lang="en-US" sz="175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cve</a:t>
            </a:r>
            <a:r>
              <a:rPr lang="en-US"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sont</a:t>
            </a:r>
            <a:r>
              <a:rPr lang="en-US"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extrait du Json</a:t>
            </a:r>
            <a:endParaRPr sz="1750" b="0" i="0" u="none" strike="noStrike" cap="none" dirty="0"/>
          </a:p>
        </p:txBody>
      </p:sp>
      <p:pic>
        <p:nvPicPr>
          <p:cNvPr id="95" name="Google Shape;95;p14" title="Sveagarden-1010--600x44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12675475" y="7045475"/>
            <a:ext cx="1868100" cy="11208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1853922" y="3047762"/>
            <a:ext cx="6607016" cy="604838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844278" y="4996577"/>
            <a:ext cx="66264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853922" y="4996577"/>
            <a:ext cx="6607016" cy="604838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683062" y="996434"/>
            <a:ext cx="7579995" cy="60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800"/>
              <a:buFont typeface="Playfair Display"/>
              <a:buNone/>
            </a:pPr>
            <a:r>
              <a:rPr lang="en-US" sz="380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Enrichissement des Données CVE</a:t>
            </a:r>
            <a:endParaRPr sz="3800" b="0" i="0" u="none" strike="noStrike" cap="none"/>
          </a:p>
        </p:txBody>
      </p:sp>
      <p:pic>
        <p:nvPicPr>
          <p:cNvPr id="107" name="Google Shape;10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062" y="1898928"/>
            <a:ext cx="975717" cy="194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1853922" y="2094071"/>
            <a:ext cx="2439472" cy="30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00"/>
              <a:buFont typeface="Playfair Display"/>
              <a:buNone/>
            </a:pPr>
            <a:r>
              <a:rPr lang="en-US" sz="19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API MITRE</a:t>
            </a:r>
            <a:endParaRPr sz="1900" b="0" i="0" u="none" strike="noStrike" cap="none"/>
          </a:p>
        </p:txBody>
      </p:sp>
      <p:sp>
        <p:nvSpPr>
          <p:cNvPr id="109" name="Google Shape;109;p15"/>
          <p:cNvSpPr/>
          <p:nvPr/>
        </p:nvSpPr>
        <p:spPr>
          <a:xfrm>
            <a:off x="1844210" y="3194092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Obtention du score CVSS et du type CWE associé à chaque vulnérabilité.</a:t>
            </a:r>
            <a:endParaRPr sz="1500" b="0" i="0" u="none" strike="noStrike" cap="none"/>
          </a:p>
        </p:txBody>
      </p:sp>
      <p:pic>
        <p:nvPicPr>
          <p:cNvPr id="110" name="Google Shape;110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062" y="3847743"/>
            <a:ext cx="975717" cy="1948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1853922" y="4042886"/>
            <a:ext cx="243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00"/>
              <a:buFont typeface="Playfair Display"/>
              <a:buNone/>
            </a:pPr>
            <a:r>
              <a:rPr lang="en-US" sz="19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API EPSS</a:t>
            </a:r>
            <a:endParaRPr sz="1900" b="0" i="0" u="none" strike="noStrike" cap="none"/>
          </a:p>
        </p:txBody>
      </p:sp>
      <p:sp>
        <p:nvSpPr>
          <p:cNvPr id="112" name="Google Shape;112;p15"/>
          <p:cNvSpPr/>
          <p:nvPr/>
        </p:nvSpPr>
        <p:spPr>
          <a:xfrm>
            <a:off x="1844272" y="5142882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Récupération de la probabilité d'exploitation de la vulnérabilité.</a:t>
            </a:r>
            <a:endParaRPr sz="1500" b="0" i="0" u="none" strike="noStrike" cap="none"/>
          </a:p>
        </p:txBody>
      </p:sp>
      <p:pic>
        <p:nvPicPr>
          <p:cNvPr id="113" name="Google Shape;113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062" y="5796558"/>
            <a:ext cx="975717" cy="1436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1853922" y="5991701"/>
            <a:ext cx="2439472" cy="30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00"/>
              <a:buFont typeface="Playfair Display"/>
              <a:buNone/>
            </a:pPr>
            <a:r>
              <a:rPr lang="en-US" sz="19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Consolidation</a:t>
            </a:r>
            <a:endParaRPr sz="1900" b="0" i="0" u="none" strike="noStrike" cap="none"/>
          </a:p>
        </p:txBody>
      </p:sp>
      <p:sp>
        <p:nvSpPr>
          <p:cNvPr id="115" name="Google Shape;115;p15"/>
          <p:cNvSpPr/>
          <p:nvPr/>
        </p:nvSpPr>
        <p:spPr>
          <a:xfrm>
            <a:off x="1853922" y="6413659"/>
            <a:ext cx="6607016" cy="62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Organisation des données enrichies dans un DataFrame Pandas structuré.</a:t>
            </a:r>
            <a:endParaRPr sz="15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683062" y="996434"/>
            <a:ext cx="75801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800"/>
              <a:buFont typeface="Playfair Display"/>
              <a:buNone/>
            </a:pPr>
            <a:r>
              <a:rPr lang="en-US" sz="38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Consolidation des données</a:t>
            </a:r>
            <a:endParaRPr sz="3800" b="0" i="0" u="none" strike="noStrike" cap="none"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325" y="2611469"/>
            <a:ext cx="5130650" cy="23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1169647" y="2372412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1169660" y="2518642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2385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AutoNum type="arabicPeriod"/>
            </a:pPr>
            <a:r>
              <a:rPr lang="en-US" sz="15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Extraction des données</a:t>
            </a:r>
            <a:endParaRPr sz="1500" b="0" i="0" u="none" strike="noStrike" cap="none"/>
          </a:p>
        </p:txBody>
      </p:sp>
      <p:sp>
        <p:nvSpPr>
          <p:cNvPr id="125" name="Google Shape;125;p16"/>
          <p:cNvSpPr/>
          <p:nvPr/>
        </p:nvSpPr>
        <p:spPr>
          <a:xfrm>
            <a:off x="1169647" y="3184437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169660" y="3330667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2.      Enrichissement des données</a:t>
            </a:r>
            <a:endParaRPr sz="1500" b="0" i="0" u="none" strike="noStrike" cap="none"/>
          </a:p>
        </p:txBody>
      </p:sp>
      <p:sp>
        <p:nvSpPr>
          <p:cNvPr id="127" name="Google Shape;127;p16"/>
          <p:cNvSpPr/>
          <p:nvPr/>
        </p:nvSpPr>
        <p:spPr>
          <a:xfrm>
            <a:off x="1169647" y="3996462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69660" y="4142692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3.     Regroupement des données dans un dataframe</a:t>
            </a:r>
            <a:endParaRPr sz="1500" b="0" i="0" u="none" strike="noStrike" cap="none"/>
          </a:p>
        </p:txBody>
      </p:sp>
      <p:sp>
        <p:nvSpPr>
          <p:cNvPr id="129" name="Google Shape;129;p16"/>
          <p:cNvSpPr/>
          <p:nvPr/>
        </p:nvSpPr>
        <p:spPr>
          <a:xfrm>
            <a:off x="1169647" y="4808487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169660" y="4954717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4.     Transformation en CSV afin de garder en mémoire les données</a:t>
            </a:r>
            <a:endParaRPr sz="1500" b="0" i="0" u="none" strike="noStrike" cap="none"/>
          </a:p>
        </p:txBody>
      </p:sp>
      <p:pic>
        <p:nvPicPr>
          <p:cNvPr id="131" name="Google Shape;131;p16" title="Sveagarden-1010--600x44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126321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16">
            <a:extLst>
              <a:ext uri="{FF2B5EF4-FFF2-40B4-BE49-F238E27FC236}">
                <a16:creationId xmlns:a16="http://schemas.microsoft.com/office/drawing/2014/main" id="{E881AAAE-2266-9E2D-AC85-8C9F62288FF6}"/>
              </a:ext>
            </a:extLst>
          </p:cNvPr>
          <p:cNvSpPr/>
          <p:nvPr/>
        </p:nvSpPr>
        <p:spPr>
          <a:xfrm>
            <a:off x="790264" y="1875270"/>
            <a:ext cx="75801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800"/>
              <a:buFont typeface="Playfair Display"/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Pipeline principal</a:t>
            </a:r>
            <a:endParaRPr sz="3800" b="0" i="0" u="none" strike="noStrike" cap="none" dirty="0"/>
          </a:p>
        </p:txBody>
      </p:sp>
      <p:sp>
        <p:nvSpPr>
          <p:cNvPr id="3" name="Google Shape;123;p16">
            <a:extLst>
              <a:ext uri="{FF2B5EF4-FFF2-40B4-BE49-F238E27FC236}">
                <a16:creationId xmlns:a16="http://schemas.microsoft.com/office/drawing/2014/main" id="{87E96A75-242F-DE65-A5DF-B15AE190FCA5}"/>
              </a:ext>
            </a:extLst>
          </p:cNvPr>
          <p:cNvSpPr/>
          <p:nvPr/>
        </p:nvSpPr>
        <p:spPr>
          <a:xfrm>
            <a:off x="1276849" y="3251248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;p16">
            <a:extLst>
              <a:ext uri="{FF2B5EF4-FFF2-40B4-BE49-F238E27FC236}">
                <a16:creationId xmlns:a16="http://schemas.microsoft.com/office/drawing/2014/main" id="{A1FF45D9-3463-008C-2BFC-8670909D34BD}"/>
              </a:ext>
            </a:extLst>
          </p:cNvPr>
          <p:cNvSpPr/>
          <p:nvPr/>
        </p:nvSpPr>
        <p:spPr>
          <a:xfrm>
            <a:off x="1276862" y="3397478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2385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00"/>
              <a:buFont typeface="Open Sans"/>
              <a:buAutoNum type="arabicPeriod"/>
            </a:pP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Création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du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DataFrame</a:t>
            </a:r>
            <a:endParaRPr sz="1500" b="0" i="0" u="none" strike="noStrike" cap="none" dirty="0"/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24034B03-9DBF-D653-0FF1-3569766C403D}"/>
              </a:ext>
            </a:extLst>
          </p:cNvPr>
          <p:cNvSpPr/>
          <p:nvPr/>
        </p:nvSpPr>
        <p:spPr>
          <a:xfrm>
            <a:off x="1276849" y="4063273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26;p16">
            <a:extLst>
              <a:ext uri="{FF2B5EF4-FFF2-40B4-BE49-F238E27FC236}">
                <a16:creationId xmlns:a16="http://schemas.microsoft.com/office/drawing/2014/main" id="{5FAB686C-780A-5BDA-97AE-E097EFD375AC}"/>
              </a:ext>
            </a:extLst>
          </p:cNvPr>
          <p:cNvSpPr/>
          <p:nvPr/>
        </p:nvSpPr>
        <p:spPr>
          <a:xfrm>
            <a:off x="1276862" y="4209503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2.      Pre-processing : duplicates, Nan, etc. </a:t>
            </a:r>
            <a:endParaRPr sz="1500" b="0" i="0" u="none" strike="noStrike" cap="none" dirty="0"/>
          </a:p>
        </p:txBody>
      </p:sp>
      <p:sp>
        <p:nvSpPr>
          <p:cNvPr id="7" name="Google Shape;127;p16">
            <a:extLst>
              <a:ext uri="{FF2B5EF4-FFF2-40B4-BE49-F238E27FC236}">
                <a16:creationId xmlns:a16="http://schemas.microsoft.com/office/drawing/2014/main" id="{C8010649-C71A-BDC2-C903-6DF704DB6B4C}"/>
              </a:ext>
            </a:extLst>
          </p:cNvPr>
          <p:cNvSpPr/>
          <p:nvPr/>
        </p:nvSpPr>
        <p:spPr>
          <a:xfrm>
            <a:off x="1276849" y="4875298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8;p16">
            <a:extLst>
              <a:ext uri="{FF2B5EF4-FFF2-40B4-BE49-F238E27FC236}">
                <a16:creationId xmlns:a16="http://schemas.microsoft.com/office/drawing/2014/main" id="{DDC34A04-A506-4FEB-A710-4C3B6AB433CF}"/>
              </a:ext>
            </a:extLst>
          </p:cNvPr>
          <p:cNvSpPr/>
          <p:nvPr/>
        </p:nvSpPr>
        <p:spPr>
          <a:xfrm>
            <a:off x="1276862" y="5021528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3.     Scan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toutes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les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heures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pour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mettre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le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df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à jour</a:t>
            </a:r>
            <a:endParaRPr sz="1500" b="0" i="0" u="none" strike="noStrike" cap="none" dirty="0"/>
          </a:p>
        </p:txBody>
      </p:sp>
      <p:sp>
        <p:nvSpPr>
          <p:cNvPr id="9" name="Google Shape;129;p16">
            <a:extLst>
              <a:ext uri="{FF2B5EF4-FFF2-40B4-BE49-F238E27FC236}">
                <a16:creationId xmlns:a16="http://schemas.microsoft.com/office/drawing/2014/main" id="{D105152A-6DEC-ADA2-0D99-5F98704940B1}"/>
              </a:ext>
            </a:extLst>
          </p:cNvPr>
          <p:cNvSpPr/>
          <p:nvPr/>
        </p:nvSpPr>
        <p:spPr>
          <a:xfrm>
            <a:off x="1276849" y="5687323"/>
            <a:ext cx="6606900" cy="604800"/>
          </a:xfrm>
          <a:prstGeom prst="roundRect">
            <a:avLst>
              <a:gd name="adj" fmla="val 4840"/>
            </a:avLst>
          </a:prstGeom>
          <a:solidFill>
            <a:srgbClr val="E3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0;p16">
            <a:extLst>
              <a:ext uri="{FF2B5EF4-FFF2-40B4-BE49-F238E27FC236}">
                <a16:creationId xmlns:a16="http://schemas.microsoft.com/office/drawing/2014/main" id="{BE49DF97-4CDD-4763-C9D4-5DC385957194}"/>
              </a:ext>
            </a:extLst>
          </p:cNvPr>
          <p:cNvSpPr/>
          <p:nvPr/>
        </p:nvSpPr>
        <p:spPr>
          <a:xfrm>
            <a:off x="1276862" y="5833553"/>
            <a:ext cx="6606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4.     Envoi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d’email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fonction</a:t>
            </a:r>
            <a:r>
              <a:rPr lang="en-US" sz="150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des nouveaux </a:t>
            </a:r>
            <a:r>
              <a:rPr lang="en-US" sz="1500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éléments</a:t>
            </a:r>
            <a:endParaRPr sz="1500" b="0" i="0" u="none" strike="noStrike" cap="none" dirty="0"/>
          </a:p>
        </p:txBody>
      </p:sp>
      <p:pic>
        <p:nvPicPr>
          <p:cNvPr id="11" name="Picture 2" descr="2,400+ Data Pipeline Stock Illustrations, Royalty-Free Vector Graphics &amp;  Clip Art - iStock | Data pipeline icon">
            <a:extLst>
              <a:ext uri="{FF2B5EF4-FFF2-40B4-BE49-F238E27FC236}">
                <a16:creationId xmlns:a16="http://schemas.microsoft.com/office/drawing/2014/main" id="{67EED11A-55E4-E502-4E28-64D105FA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035" y="3251248"/>
            <a:ext cx="4663100" cy="310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32;p16">
            <a:extLst>
              <a:ext uri="{FF2B5EF4-FFF2-40B4-BE49-F238E27FC236}">
                <a16:creationId xmlns:a16="http://schemas.microsoft.com/office/drawing/2014/main" id="{82D33B26-E89A-A25B-5F07-CA5755E70414}"/>
              </a:ext>
            </a:extLst>
          </p:cNvPr>
          <p:cNvSpPr/>
          <p:nvPr/>
        </p:nvSpPr>
        <p:spPr>
          <a:xfrm>
            <a:off x="12567364" y="69645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9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710565" y="558522"/>
            <a:ext cx="9048274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950"/>
              <a:buFont typeface="Playfair Display"/>
              <a:buNone/>
            </a:pPr>
            <a:r>
              <a:rPr lang="en-US" sz="39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Système de Notation des Vulnérabilités</a:t>
            </a:r>
            <a:endParaRPr sz="3950" b="0" i="0" u="none" strike="noStrike" cap="none"/>
          </a:p>
        </p:txBody>
      </p:sp>
      <p:sp>
        <p:nvSpPr>
          <p:cNvPr id="139" name="Google Shape;139;p17"/>
          <p:cNvSpPr/>
          <p:nvPr/>
        </p:nvSpPr>
        <p:spPr>
          <a:xfrm>
            <a:off x="1578769" y="2918460"/>
            <a:ext cx="2497098" cy="50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3950"/>
              <a:buFont typeface="Playfair Display"/>
              <a:buNone/>
            </a:pPr>
            <a:r>
              <a:rPr lang="en-US" sz="3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90%</a:t>
            </a:r>
            <a:endParaRPr sz="3950" b="0" i="0" u="none" strike="noStrike" cap="none"/>
          </a:p>
        </p:txBody>
      </p:sp>
      <p:pic>
        <p:nvPicPr>
          <p:cNvPr id="140" name="Google Shape;14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806" y="1649611"/>
            <a:ext cx="3045262" cy="30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1558647" y="4948595"/>
            <a:ext cx="2537698" cy="31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50"/>
              <a:buFont typeface="Playfair Display"/>
              <a:buNone/>
            </a:pPr>
            <a:r>
              <a:rPr lang="en-US" sz="1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Score CVSS</a:t>
            </a:r>
            <a:endParaRPr sz="1950" b="0" i="0" u="none" strike="noStrike" cap="none"/>
          </a:p>
        </p:txBody>
      </p:sp>
      <p:sp>
        <p:nvSpPr>
          <p:cNvPr id="142" name="Google Shape;142;p17"/>
          <p:cNvSpPr/>
          <p:nvPr/>
        </p:nvSpPr>
        <p:spPr>
          <a:xfrm>
            <a:off x="710565" y="5387459"/>
            <a:ext cx="423386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Note de 0 à 10 indiquant la gravité d'une vulnérabilité</a:t>
            </a:r>
            <a:endParaRPr sz="1550" b="0" i="0" u="none" strike="noStrike" cap="none"/>
          </a:p>
        </p:txBody>
      </p:sp>
      <p:sp>
        <p:nvSpPr>
          <p:cNvPr id="143" name="Google Shape;143;p17"/>
          <p:cNvSpPr/>
          <p:nvPr/>
        </p:nvSpPr>
        <p:spPr>
          <a:xfrm>
            <a:off x="710565" y="6158865"/>
            <a:ext cx="4233863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0-3: Faible</a:t>
            </a:r>
            <a:endParaRPr sz="1550" b="0" i="0" u="none" strike="noStrike" cap="none"/>
          </a:p>
        </p:txBody>
      </p:sp>
      <p:sp>
        <p:nvSpPr>
          <p:cNvPr id="144" name="Google Shape;144;p17"/>
          <p:cNvSpPr/>
          <p:nvPr/>
        </p:nvSpPr>
        <p:spPr>
          <a:xfrm>
            <a:off x="710565" y="6554629"/>
            <a:ext cx="4233863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4-6: Moyenne</a:t>
            </a:r>
            <a:endParaRPr sz="1550" b="0" i="0" u="none" strike="noStrike" cap="none"/>
          </a:p>
        </p:txBody>
      </p:sp>
      <p:sp>
        <p:nvSpPr>
          <p:cNvPr id="145" name="Google Shape;145;p17"/>
          <p:cNvSpPr/>
          <p:nvPr/>
        </p:nvSpPr>
        <p:spPr>
          <a:xfrm>
            <a:off x="710565" y="6950393"/>
            <a:ext cx="4233863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7-8: Élevée</a:t>
            </a:r>
            <a:endParaRPr sz="155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710565" y="7346156"/>
            <a:ext cx="4233863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Char char="•"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9-10: Critique</a:t>
            </a:r>
            <a:endParaRPr sz="1550" b="0" i="0" u="none" strike="noStrike" cap="none"/>
          </a:p>
        </p:txBody>
      </p:sp>
      <p:sp>
        <p:nvSpPr>
          <p:cNvPr id="147" name="Google Shape;147;p17"/>
          <p:cNvSpPr/>
          <p:nvPr/>
        </p:nvSpPr>
        <p:spPr>
          <a:xfrm>
            <a:off x="6066473" y="2918460"/>
            <a:ext cx="2497098" cy="50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3950"/>
              <a:buFont typeface="Playfair Display"/>
              <a:buNone/>
            </a:pPr>
            <a:r>
              <a:rPr lang="en-US" sz="3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75%</a:t>
            </a:r>
            <a:endParaRPr sz="3950" b="0" i="0" u="none" strike="noStrike" cap="none"/>
          </a:p>
        </p:txBody>
      </p:sp>
      <p:pic>
        <p:nvPicPr>
          <p:cNvPr id="148" name="Google Shape;148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2510" y="1649611"/>
            <a:ext cx="3045262" cy="30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6046232" y="4948595"/>
            <a:ext cx="2537698" cy="31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50"/>
              <a:buFont typeface="Playfair Display"/>
              <a:buNone/>
            </a:pPr>
            <a:r>
              <a:rPr lang="en-US" sz="1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Score EPSS</a:t>
            </a:r>
            <a:endParaRPr sz="1950" b="0" i="0" u="none" strike="noStrike" cap="none"/>
          </a:p>
        </p:txBody>
      </p:sp>
      <p:sp>
        <p:nvSpPr>
          <p:cNvPr id="150" name="Google Shape;150;p17"/>
          <p:cNvSpPr/>
          <p:nvPr/>
        </p:nvSpPr>
        <p:spPr>
          <a:xfrm>
            <a:off x="5198150" y="5387459"/>
            <a:ext cx="4233982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Probabilité d'exploitation entre 0 et 1</a:t>
            </a:r>
            <a:endParaRPr sz="1550" b="0" i="0" u="none" strike="noStrike" cap="none"/>
          </a:p>
        </p:txBody>
      </p:sp>
      <p:sp>
        <p:nvSpPr>
          <p:cNvPr id="151" name="Google Shape;151;p17"/>
          <p:cNvSpPr/>
          <p:nvPr/>
        </p:nvSpPr>
        <p:spPr>
          <a:xfrm>
            <a:off x="5198150" y="5834063"/>
            <a:ext cx="4233982" cy="9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Plus le score est proche de 1, plus la vulnérabilité risque d'être exploitée activement.</a:t>
            </a:r>
            <a:endParaRPr sz="1550" b="0" i="0" u="none" strike="noStrike" cap="none"/>
          </a:p>
        </p:txBody>
      </p:sp>
      <p:sp>
        <p:nvSpPr>
          <p:cNvPr id="152" name="Google Shape;152;p17"/>
          <p:cNvSpPr/>
          <p:nvPr/>
        </p:nvSpPr>
        <p:spPr>
          <a:xfrm>
            <a:off x="10554057" y="2918460"/>
            <a:ext cx="2497098" cy="50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3950"/>
              <a:buFont typeface="Playfair Display"/>
              <a:buNone/>
            </a:pPr>
            <a:r>
              <a:rPr lang="en-US" sz="3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60%</a:t>
            </a:r>
            <a:endParaRPr sz="3950" b="0" i="0" u="none" strike="noStrike" cap="none"/>
          </a:p>
        </p:txBody>
      </p:sp>
      <p:pic>
        <p:nvPicPr>
          <p:cNvPr id="153" name="Google Shape;153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0094" y="1649611"/>
            <a:ext cx="3045262" cy="30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/>
          <p:nvPr/>
        </p:nvSpPr>
        <p:spPr>
          <a:xfrm>
            <a:off x="10533936" y="4948595"/>
            <a:ext cx="2537698" cy="31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50"/>
              <a:buFont typeface="Playfair Display"/>
              <a:buNone/>
            </a:pPr>
            <a:r>
              <a:rPr lang="en-US" sz="195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Type CWE</a:t>
            </a:r>
            <a:endParaRPr sz="1950" b="0" i="0" u="none" strike="noStrike" cap="none"/>
          </a:p>
        </p:txBody>
      </p:sp>
      <p:sp>
        <p:nvSpPr>
          <p:cNvPr id="155" name="Google Shape;155;p17"/>
          <p:cNvSpPr/>
          <p:nvPr/>
        </p:nvSpPr>
        <p:spPr>
          <a:xfrm>
            <a:off x="9685853" y="5387459"/>
            <a:ext cx="4233863" cy="32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Classification de la nature de la faille</a:t>
            </a:r>
            <a:endParaRPr sz="1550" b="0" i="0" u="none" strike="noStrike" cap="none"/>
          </a:p>
        </p:txBody>
      </p:sp>
      <p:sp>
        <p:nvSpPr>
          <p:cNvPr id="156" name="Google Shape;156;p17"/>
          <p:cNvSpPr/>
          <p:nvPr/>
        </p:nvSpPr>
        <p:spPr>
          <a:xfrm>
            <a:off x="9685853" y="5834063"/>
            <a:ext cx="4233863" cy="64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Par exemple: injection SQL, erreur d'accès mémoire, etc.</a:t>
            </a:r>
            <a:endParaRPr sz="1550" b="0" i="0" u="none" strike="noStrike" cap="none"/>
          </a:p>
        </p:txBody>
      </p:sp>
      <p:pic>
        <p:nvPicPr>
          <p:cNvPr id="157" name="Google Shape;157;p17" title="Sveagarden-1010--600x44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haracterizing and Scoring Vulnerabilities | Invicti">
            <a:extLst>
              <a:ext uri="{FF2B5EF4-FFF2-40B4-BE49-F238E27FC236}">
                <a16:creationId xmlns:a16="http://schemas.microsoft.com/office/drawing/2014/main" id="{054137B8-9FC0-168B-8725-1AE032BE1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1" r="14052"/>
          <a:stretch>
            <a:fillRect/>
          </a:stretch>
        </p:blipFill>
        <p:spPr bwMode="auto">
          <a:xfrm>
            <a:off x="648754" y="1649611"/>
            <a:ext cx="4357128" cy="314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05B132-4A25-C00E-C374-A3B96D3A9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275" y="1649551"/>
            <a:ext cx="3885494" cy="30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WE™ Program - YouTube">
            <a:extLst>
              <a:ext uri="{FF2B5EF4-FFF2-40B4-BE49-F238E27FC236}">
                <a16:creationId xmlns:a16="http://schemas.microsoft.com/office/drawing/2014/main" id="{E29A8975-A3FC-507E-14DD-A233C182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976" y="1635211"/>
            <a:ext cx="3155444" cy="31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>
            <a:off x="575548" y="452199"/>
            <a:ext cx="4459843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20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Visualisation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 et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+mn-lt"/>
                <a:ea typeface="Playfair Display"/>
                <a:cs typeface="Playfair Display"/>
                <a:sym typeface="Playfair Display"/>
              </a:rPr>
              <a:t>Analyse</a:t>
            </a:r>
            <a:endParaRPr sz="4000" b="0" i="0" u="none" strike="noStrike" cap="none" dirty="0">
              <a:latin typeface="+mn-lt"/>
            </a:endParaRPr>
          </a:p>
        </p:txBody>
      </p:sp>
      <p:pic>
        <p:nvPicPr>
          <p:cNvPr id="167" name="Google Shape;167;p18" title="Sveagarden-1010--600x44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675" y="7170450"/>
            <a:ext cx="1679025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12545400" y="6901100"/>
            <a:ext cx="1998300" cy="1265100"/>
          </a:xfrm>
          <a:prstGeom prst="rect">
            <a:avLst/>
          </a:prstGeom>
          <a:solidFill>
            <a:srgbClr val="F3F3F7"/>
          </a:solidFill>
          <a:ln w="9525" cap="flat" cmpd="sng">
            <a:solidFill>
              <a:srgbClr val="F3F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8F6852B-F294-245E-A1B6-2ACD18729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2938700" cy="29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diagramme, Tracé, ligne, texte&#10;&#10;Le contenu généré par l’IA peut être incorrect.">
            <a:extLst>
              <a:ext uri="{FF2B5EF4-FFF2-40B4-BE49-F238E27FC236}">
                <a16:creationId xmlns:a16="http://schemas.microsoft.com/office/drawing/2014/main" id="{C2C04CBC-B53A-528F-18FB-1ED82A00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63" y="1902737"/>
            <a:ext cx="9527635" cy="5660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Personnalisé</PresentationFormat>
  <Paragraphs>105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Calibri</vt:lpstr>
      <vt:lpstr>Open Sans</vt:lpstr>
      <vt:lpstr>Playfair Display</vt:lpstr>
      <vt:lpstr>JetBrains Mono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Ilyes BENAHMED</dc:creator>
  <cp:lastModifiedBy>Ilyes BENAHMED</cp:lastModifiedBy>
  <cp:revision>5</cp:revision>
  <dcterms:modified xsi:type="dcterms:W3CDTF">2025-06-20T08:42:32Z</dcterms:modified>
</cp:coreProperties>
</file>